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657" autoAdjust="0"/>
  </p:normalViewPr>
  <p:slideViewPr>
    <p:cSldViewPr snapToGrid="0" snapToObjects="1">
      <p:cViewPr varScale="1">
        <p:scale>
          <a:sx n="55" d="100"/>
          <a:sy n="55" d="100"/>
        </p:scale>
        <p:origin x="1214" y="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49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2697b9be6a107994db626ce037c033b120bc1a43/Course10_Data%20Science%20Capstone/Course10Lab3_Data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ithub.com/sspalding/Data-Science-Labs/blob/2697b9be6a107994db626ce037c033b120bc1a43/Course10_Data%20Science%20Capstone/Course10Lab5_Exploring%20and%20Preparing%20Data.ipynb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spalding/Data-Science-Labs/blob/2697b9be6a107994db626ce037c033b120bc1a43/Course10_Data%20Science%20Capstone/Course10Lab4_Exploratory%20Data%20Analysis.ipynb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2697b9be6a107994db626ce037c033b120bc1a43/Course10_Data%20Science%20Capstone/Course10Lab1_Collecting%20the%20Data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pi.spacexdata.com/v4/launches/pas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2697b9be6a107994db626ce037c033b120bc1a43/Course10_Data%20Science%20Capstone/Course10Lab2_Data%20Collection%20and%20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Sarah Spalding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16,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6025572"/>
            <a:ext cx="8975652" cy="103537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https://github.com/sspalding/Data-Science-Labs/blob/2697b9be6a107994db626ce037c033b120bc1a43/Course10_Data%20Science%20Capstone/Course10Lab3_DataWrangling.ipynb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9A3F49-EDBD-6512-E396-3EAB92BD1A46}"/>
              </a:ext>
            </a:extLst>
          </p:cNvPr>
          <p:cNvSpPr txBox="1"/>
          <p:nvPr/>
        </p:nvSpPr>
        <p:spPr>
          <a:xfrm>
            <a:off x="515367" y="1535123"/>
            <a:ext cx="3345355" cy="64633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Check Null Values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df.isnull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().sum()/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df.count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()*100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736BFA-DB80-D129-BD23-DC6234A0A803}"/>
              </a:ext>
            </a:extLst>
          </p:cNvPr>
          <p:cNvSpPr txBox="1"/>
          <p:nvPr/>
        </p:nvSpPr>
        <p:spPr>
          <a:xfrm>
            <a:off x="515367" y="2934698"/>
            <a:ext cx="3345355" cy="98488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Calculate the Number of Launches from Each Site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LaunchSite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'].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value_counts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4A8C1-EC46-0488-BF30-E42E4A40D44F}"/>
              </a:ext>
            </a:extLst>
          </p:cNvPr>
          <p:cNvSpPr txBox="1"/>
          <p:nvPr/>
        </p:nvSpPr>
        <p:spPr>
          <a:xfrm>
            <a:off x="4423320" y="3919583"/>
            <a:ext cx="3345355" cy="98488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Calculate the Occurrence of Each Orbit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['Orbit'].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value_counts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61767C-70F6-48CA-6460-91034B8CFDBE}"/>
              </a:ext>
            </a:extLst>
          </p:cNvPr>
          <p:cNvSpPr txBox="1"/>
          <p:nvPr/>
        </p:nvSpPr>
        <p:spPr>
          <a:xfrm>
            <a:off x="4423321" y="2007786"/>
            <a:ext cx="3345355" cy="1538883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Calculate the Occurrence of Mission Outcome Per Orbit Type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landing_outcomes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['Outcome'].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value_counts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9AE852-E293-5F1E-8D6E-39EEF4E0FC49}"/>
              </a:ext>
            </a:extLst>
          </p:cNvPr>
          <p:cNvSpPr txBox="1"/>
          <p:nvPr/>
        </p:nvSpPr>
        <p:spPr>
          <a:xfrm>
            <a:off x="8475965" y="1682300"/>
            <a:ext cx="3345355" cy="261610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Create a Landing Outcome Label from the Outcomes Column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[]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for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elem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in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['Outcome']: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if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elem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in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bad_outcomes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landing_class.append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(0)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else: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landing_class.append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(1)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['Class']=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</a:t>
            </a:r>
            <a:endParaRPr lang="en-US" sz="1400" dirty="0">
              <a:solidFill>
                <a:srgbClr val="1C7DDB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90D0DF-8D50-7FD3-0562-C14B26385359}"/>
              </a:ext>
            </a:extLst>
          </p:cNvPr>
          <p:cNvSpPr txBox="1"/>
          <p:nvPr/>
        </p:nvSpPr>
        <p:spPr>
          <a:xfrm>
            <a:off x="8475964" y="5034133"/>
            <a:ext cx="3345355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Save to CSV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df.to_csv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('dataset_part2.csv', index = False)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C9AF6CC-5375-F973-4F1D-269C33D7F454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>
            <a:off x="2188045" y="2181454"/>
            <a:ext cx="0" cy="7532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6AE77389-D183-F4F3-C89B-3B2BF2235CFF}"/>
              </a:ext>
            </a:extLst>
          </p:cNvPr>
          <p:cNvCxnSpPr>
            <a:cxnSpLocks/>
            <a:stCxn id="7" idx="0"/>
            <a:endCxn id="3" idx="2"/>
          </p:cNvCxnSpPr>
          <p:nvPr/>
        </p:nvCxnSpPr>
        <p:spPr>
          <a:xfrm rot="16200000" flipH="1" flipV="1">
            <a:off x="3186123" y="1009707"/>
            <a:ext cx="1911797" cy="3907954"/>
          </a:xfrm>
          <a:prstGeom prst="bentConnector5">
            <a:avLst>
              <a:gd name="adj1" fmla="val -11957"/>
              <a:gd name="adj2" fmla="val 50000"/>
              <a:gd name="adj3" fmla="val 111957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20734ED-5EA7-9467-F897-8245DE888EE0}"/>
              </a:ext>
            </a:extLst>
          </p:cNvPr>
          <p:cNvCxnSpPr>
            <a:cxnSpLocks/>
          </p:cNvCxnSpPr>
          <p:nvPr/>
        </p:nvCxnSpPr>
        <p:spPr>
          <a:xfrm flipH="1">
            <a:off x="6095998" y="3546670"/>
            <a:ext cx="1" cy="3729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A8D5BBC5-9C3F-59D1-9A74-56DD65605468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rot="16200000" flipH="1" flipV="1">
            <a:off x="6511237" y="1267061"/>
            <a:ext cx="3222168" cy="4052645"/>
          </a:xfrm>
          <a:prstGeom prst="bentConnector5">
            <a:avLst>
              <a:gd name="adj1" fmla="val -7095"/>
              <a:gd name="adj2" fmla="val 50000"/>
              <a:gd name="adj3" fmla="val 107095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337F63-547B-5324-BD0A-44A859C76CC7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10148642" y="4298401"/>
            <a:ext cx="1" cy="7357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887258"/>
            <a:ext cx="9745589" cy="86418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https://github.com/sspalding/Data-Science-Labs/blob/2697b9be6a107994db626ce037c033b120bc1a43/Course10_Data%20Science%20Capstone/Course10Lab5_Exploring%20and%20Preparing%20Data.ipynb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1FE72C-A2DA-A60A-9841-A269372E5C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6318" y="3862611"/>
            <a:ext cx="2385914" cy="18178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768477-3BD1-6141-9DC1-B08BDD9A8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7394" y="1821901"/>
            <a:ext cx="2094838" cy="18819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9F6E89-F2F9-F380-F415-675E20F5AD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5671" y="3893020"/>
            <a:ext cx="2025569" cy="18197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FF742ED-1187-C997-896D-AB66E12EAA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5999" y="1817102"/>
            <a:ext cx="3082723" cy="20041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3B54AFB-7ACE-95E3-4E92-7784AECEEE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99224" y="3888203"/>
            <a:ext cx="2025570" cy="18391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9574E56-FDAC-2A4B-C19B-87A6804625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0011" y="3906389"/>
            <a:ext cx="2064635" cy="18745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24AB14F-F76E-C624-11FD-16567695793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0011" y="2146553"/>
            <a:ext cx="5069711" cy="1627355"/>
          </a:xfrm>
          <a:prstGeom prst="rect">
            <a:avLst/>
          </a:prstGeom>
        </p:spPr>
      </p:pic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4CD4050F-00AC-E377-C986-886F1B4CA4F5}"/>
              </a:ext>
            </a:extLst>
          </p:cNvPr>
          <p:cNvSpPr txBox="1">
            <a:spLocks/>
          </p:cNvSpPr>
          <p:nvPr/>
        </p:nvSpPr>
        <p:spPr>
          <a:xfrm>
            <a:off x="766447" y="1339243"/>
            <a:ext cx="10588318" cy="864183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rgbClr val="0B49CB"/>
                </a:solidFill>
                <a:latin typeface="Abadi"/>
              </a:rPr>
              <a:t>The plots shown below were used to identify which conditions had any correlation to the success of the stage 1 booster landing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69985"/>
            <a:ext cx="10602117" cy="455558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SQL Queries Performed:</a:t>
            </a:r>
          </a:p>
          <a:p>
            <a:pPr lvl="1"/>
            <a:r>
              <a:rPr lang="en-US" sz="2000" dirty="0"/>
              <a:t>Display the names of the unique launch sites in the space mission</a:t>
            </a:r>
          </a:p>
          <a:p>
            <a:pPr lvl="1"/>
            <a:r>
              <a:rPr lang="en-US" sz="2000" dirty="0"/>
              <a:t>Display 5 records where launch sites begin with the string 'CCA’</a:t>
            </a:r>
          </a:p>
          <a:p>
            <a:pPr lvl="1"/>
            <a:r>
              <a:rPr lang="en-US" sz="2000" dirty="0"/>
              <a:t>Display the total payload mass carried by boosters launched by NASA (CRS)</a:t>
            </a:r>
          </a:p>
          <a:p>
            <a:pPr lvl="1"/>
            <a:r>
              <a:rPr lang="en-US" sz="2000" dirty="0"/>
              <a:t>Display the average payload mass carried by booster version F9 v1.1</a:t>
            </a:r>
          </a:p>
          <a:p>
            <a:pPr lvl="1"/>
            <a:r>
              <a:rPr lang="en-US" sz="2000" dirty="0"/>
              <a:t>List the date when the first successful landing outcome in ground pad was achieved</a:t>
            </a:r>
          </a:p>
          <a:p>
            <a:pPr lvl="1"/>
            <a:r>
              <a:rPr lang="en-US" sz="2000" dirty="0"/>
              <a:t>List the names of the boosters which have success in drone ship and have payload mass greater than 4000 but less than 6000</a:t>
            </a:r>
          </a:p>
          <a:p>
            <a:pPr lvl="1"/>
            <a:r>
              <a:rPr lang="en-US" sz="2000" dirty="0"/>
              <a:t>List the total number of successful and failure mission outcomes</a:t>
            </a:r>
          </a:p>
          <a:p>
            <a:pPr lvl="1"/>
            <a:r>
              <a:rPr lang="en-US" sz="2000" dirty="0"/>
              <a:t>List the names of the </a:t>
            </a:r>
            <a:r>
              <a:rPr lang="en-US" sz="2000" dirty="0" err="1"/>
              <a:t>booster_versions</a:t>
            </a:r>
            <a:r>
              <a:rPr lang="en-US" sz="2000" dirty="0"/>
              <a:t> which have carried the maximum payload mass, use a subquery</a:t>
            </a:r>
          </a:p>
          <a:p>
            <a:pPr lvl="1"/>
            <a:r>
              <a:rPr lang="en-US" sz="2000" dirty="0"/>
              <a:t>List the records which will display the month names, failure </a:t>
            </a:r>
            <a:r>
              <a:rPr lang="en-US" sz="2000" dirty="0" err="1"/>
              <a:t>landing_outcomes</a:t>
            </a:r>
            <a:r>
              <a:rPr lang="en-US" sz="2000" dirty="0"/>
              <a:t> in drone ship , booster versions, </a:t>
            </a:r>
            <a:r>
              <a:rPr lang="en-US" sz="2000" dirty="0" err="1"/>
              <a:t>launch_site</a:t>
            </a:r>
            <a:r>
              <a:rPr lang="en-US" sz="2000" dirty="0"/>
              <a:t> for the months in year 2015.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77E433E7-CB4C-C07B-BFD6-CC3F103B5144}"/>
              </a:ext>
            </a:extLst>
          </p:cNvPr>
          <p:cNvSpPr txBox="1">
            <a:spLocks/>
          </p:cNvSpPr>
          <p:nvPr/>
        </p:nvSpPr>
        <p:spPr>
          <a:xfrm>
            <a:off x="734028" y="5955175"/>
            <a:ext cx="9745589" cy="4117834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https://gitLub.com/sspalding/Data-Science-Labs/blob/2697b9be6a107994db626ce037c033b120bc1a43/Course10_Data%20Science%20Capstone/Course10Lab4_Exploratory%20Data%20Analysis.ipynb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85732"/>
            <a:ext cx="9857845" cy="4786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Background: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Falcon 9 rocket launches cost 62 million dollars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Other providers cost upwards of 165 million dollars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is able to save money by reusing the first stage</a:t>
            </a:r>
          </a:p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Goal:</a:t>
            </a:r>
          </a:p>
          <a:p>
            <a:pPr lvl="1"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we can determine if the first stage will successfully land, we can determine the cost of the launch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Scrapping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Null values were removed, and one hot encoding was used on categorical variables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Logistic Regression, K Nearest Neighbor, Support Vector Machine, and Decision Tree models were build and evaluated for the best classifier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79029" y="1292326"/>
            <a:ext cx="10515600" cy="93493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Space X launch data was collected from the SpaceX REST API</a:t>
            </a:r>
          </a:p>
          <a:p>
            <a:r>
              <a:rPr lang="en-US" dirty="0"/>
              <a:t>URL: https:// api.spacexdata.com/v4/launches/past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7BF862-2BF3-E86E-69B3-68FCA073FAF0}"/>
              </a:ext>
            </a:extLst>
          </p:cNvPr>
          <p:cNvSpPr txBox="1"/>
          <p:nvPr/>
        </p:nvSpPr>
        <p:spPr>
          <a:xfrm>
            <a:off x="1435555" y="2367170"/>
            <a:ext cx="1894176" cy="70788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Request JSON from API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113B33-F60F-0079-4D03-77BA41C5CF2B}"/>
              </a:ext>
            </a:extLst>
          </p:cNvPr>
          <p:cNvSpPr txBox="1"/>
          <p:nvPr/>
        </p:nvSpPr>
        <p:spPr>
          <a:xfrm>
            <a:off x="4840442" y="2367170"/>
            <a:ext cx="1608586" cy="70788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Load JSON Response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992BBF-B85E-2A5D-3B9D-F0F2351750F4}"/>
              </a:ext>
            </a:extLst>
          </p:cNvPr>
          <p:cNvSpPr txBox="1"/>
          <p:nvPr/>
        </p:nvSpPr>
        <p:spPr>
          <a:xfrm>
            <a:off x="7959739" y="2367170"/>
            <a:ext cx="2333853" cy="70788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Save result as Pandas </a:t>
            </a:r>
            <a:r>
              <a:rPr lang="en-US" sz="2000" dirty="0" err="1"/>
              <a:t>Dataframe</a:t>
            </a: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63B6B2-84D2-F484-D1BD-933A01E846F9}"/>
              </a:ext>
            </a:extLst>
          </p:cNvPr>
          <p:cNvSpPr txBox="1"/>
          <p:nvPr/>
        </p:nvSpPr>
        <p:spPr>
          <a:xfrm>
            <a:off x="1340296" y="4734929"/>
            <a:ext cx="1946476" cy="132343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Use HTTP get method to request wiki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0CF45D-1A28-5C81-31C7-C65E293CFB9D}"/>
              </a:ext>
            </a:extLst>
          </p:cNvPr>
          <p:cNvSpPr txBox="1"/>
          <p:nvPr/>
        </p:nvSpPr>
        <p:spPr>
          <a:xfrm>
            <a:off x="4837994" y="4734929"/>
            <a:ext cx="1888603" cy="132343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Create beautiful soup object from HTML response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5FDA04-45D0-F94E-057E-918C903A9561}"/>
              </a:ext>
            </a:extLst>
          </p:cNvPr>
          <p:cNvSpPr txBox="1"/>
          <p:nvPr/>
        </p:nvSpPr>
        <p:spPr>
          <a:xfrm>
            <a:off x="8277819" y="4734929"/>
            <a:ext cx="1888603" cy="132343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Format extracted data into a Pandas </a:t>
            </a:r>
            <a:r>
              <a:rPr lang="en-US" sz="2000" dirty="0" err="1"/>
              <a:t>Dataframe</a:t>
            </a:r>
            <a:endParaRPr lang="en-US" sz="20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9B37D7F-408D-EA95-FB4F-441F4DFEBA36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329731" y="2721113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D6018A5-768F-EEB1-92A8-793E2F0A3800}"/>
              </a:ext>
            </a:extLst>
          </p:cNvPr>
          <p:cNvCxnSpPr/>
          <p:nvPr/>
        </p:nvCxnSpPr>
        <p:spPr>
          <a:xfrm>
            <a:off x="6449028" y="2721113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01239CAD-66C6-06D2-D5FD-7D9EE50DD5D2}"/>
              </a:ext>
            </a:extLst>
          </p:cNvPr>
          <p:cNvSpPr txBox="1">
            <a:spLocks/>
          </p:cNvSpPr>
          <p:nvPr/>
        </p:nvSpPr>
        <p:spPr>
          <a:xfrm>
            <a:off x="656528" y="3437524"/>
            <a:ext cx="10878943" cy="9349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Space X launch data was also collected from the SpaceX Wikipedia page </a:t>
            </a:r>
          </a:p>
          <a:p>
            <a:r>
              <a:rPr lang="en-US" dirty="0"/>
              <a:t>This was done by </a:t>
            </a:r>
            <a:r>
              <a:rPr lang="en-US" dirty="0" err="1"/>
              <a:t>webscraping</a:t>
            </a:r>
            <a:r>
              <a:rPr lang="en-US" dirty="0"/>
              <a:t> using beautiful soup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7113FD5-98F3-0B78-156A-1F1D46210323}"/>
              </a:ext>
            </a:extLst>
          </p:cNvPr>
          <p:cNvCxnSpPr/>
          <p:nvPr/>
        </p:nvCxnSpPr>
        <p:spPr>
          <a:xfrm>
            <a:off x="3286772" y="5396648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2299710-4D6A-3303-4303-A05B0FC5C708}"/>
              </a:ext>
            </a:extLst>
          </p:cNvPr>
          <p:cNvCxnSpPr/>
          <p:nvPr/>
        </p:nvCxnSpPr>
        <p:spPr>
          <a:xfrm>
            <a:off x="6726596" y="5396648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195203" y="4832071"/>
            <a:ext cx="10637233" cy="1400109"/>
          </a:xfrm>
          <a:prstGeom prst="rect">
            <a:avLst/>
          </a:prstGeom>
          <a:ln>
            <a:noFill/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4028" y="6099859"/>
            <a:ext cx="10550523" cy="65080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1400" dirty="0">
                <a:hlinkClick r:id="rId3"/>
              </a:rPr>
              <a:t>https://github.com/sspalding/Data-Science-Labs/blob/2697b9be6a107994db626ce037c033b120bc1a43/Course10_Data%20Science%20Capstone/Course10Lab1_Collecting%20the%20Data.ipynb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91D47C-54A0-FF5E-312C-4B983F06EA26}"/>
              </a:ext>
            </a:extLst>
          </p:cNvPr>
          <p:cNvSpPr txBox="1"/>
          <p:nvPr/>
        </p:nvSpPr>
        <p:spPr>
          <a:xfrm>
            <a:off x="399055" y="1353162"/>
            <a:ext cx="3009123" cy="150810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Get response from API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spacex_url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  <a:hlinkClick r:id="rId4"/>
              </a:rPr>
              <a:t>https://api.spacexdata.com/v4/launches/past</a:t>
            </a:r>
            <a:endParaRPr lang="en-US" sz="1400" dirty="0">
              <a:solidFill>
                <a:srgbClr val="1C7DD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response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requests.get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spacex_url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39DE9-3413-50D1-49F5-1279262407D8}"/>
              </a:ext>
            </a:extLst>
          </p:cNvPr>
          <p:cNvSpPr txBox="1"/>
          <p:nvPr/>
        </p:nvSpPr>
        <p:spPr>
          <a:xfrm>
            <a:off x="361437" y="3996734"/>
            <a:ext cx="3084359" cy="163121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Convert response to a JSON 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results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json.loads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response.text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data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pd.json_normalize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(results)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3CEA93-3324-008E-A4FA-EFF3913AD522}"/>
              </a:ext>
            </a:extLst>
          </p:cNvPr>
          <p:cNvSpPr txBox="1"/>
          <p:nvPr/>
        </p:nvSpPr>
        <p:spPr>
          <a:xfrm>
            <a:off x="4053801" y="1854324"/>
            <a:ext cx="3084359" cy="163121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Apply function to clean data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getBoosterVersion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getLaunchSite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getPayloadData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getCoreData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05781B-C6A5-8018-AEDA-982EA2FEDAEA}"/>
              </a:ext>
            </a:extLst>
          </p:cNvPr>
          <p:cNvSpPr txBox="1"/>
          <p:nvPr/>
        </p:nvSpPr>
        <p:spPr>
          <a:xfrm>
            <a:off x="7871495" y="1821471"/>
            <a:ext cx="3898643" cy="3570208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Assign the lists to a dictionary then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{'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FlightNumber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': list(data['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flight_number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']),'Date': list(data['date']),'BoosterVersion':BoosterVersion,'PayloadMass':PayloadMass,'Orbit':Orbit,'LaunchSite':LaunchSite,'Outcome':Outcome,'Flights':Flights,'GridFins':GridFins,'Reused':Reused,'Legs':Legs,'LandingPad':LandingPad,'Block':Block,'ReusedCount':ReusedCount,'Serial':Serial,'Longitude':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Longitude,'Latitude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': Latitude}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data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pd.DataFrame.from_dict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480186-0738-9F81-4293-ACE0CFA3A684}"/>
              </a:ext>
            </a:extLst>
          </p:cNvPr>
          <p:cNvSpPr txBox="1"/>
          <p:nvPr/>
        </p:nvSpPr>
        <p:spPr>
          <a:xfrm>
            <a:off x="4008875" y="4239057"/>
            <a:ext cx="3174213" cy="120032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Filter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then export to a csv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data_falcon9.to_csv('dataset_part1.csv', index = False)</a:t>
            </a:r>
            <a:endParaRPr lang="en-US" dirty="0">
              <a:solidFill>
                <a:srgbClr val="1C7DDB"/>
              </a:solidFill>
              <a:latin typeface="Abadi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C141C92-F129-EC65-ADB4-15E895B9AA11}"/>
              </a:ext>
            </a:extLst>
          </p:cNvPr>
          <p:cNvCxnSpPr>
            <a:stCxn id="2" idx="2"/>
            <a:endCxn id="7" idx="0"/>
          </p:cNvCxnSpPr>
          <p:nvPr/>
        </p:nvCxnSpPr>
        <p:spPr>
          <a:xfrm>
            <a:off x="1903617" y="2861267"/>
            <a:ext cx="0" cy="11354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3D580F48-339D-3C99-98AF-A1A30425852C}"/>
              </a:ext>
            </a:extLst>
          </p:cNvPr>
          <p:cNvCxnSpPr>
            <a:stCxn id="8" idx="0"/>
            <a:endCxn id="7" idx="2"/>
          </p:cNvCxnSpPr>
          <p:nvPr/>
        </p:nvCxnSpPr>
        <p:spPr>
          <a:xfrm rot="16200000" flipH="1" flipV="1">
            <a:off x="1862986" y="1894955"/>
            <a:ext cx="3773626" cy="3692364"/>
          </a:xfrm>
          <a:prstGeom prst="bentConnector5">
            <a:avLst>
              <a:gd name="adj1" fmla="val -6058"/>
              <a:gd name="adj2" fmla="val 50000"/>
              <a:gd name="adj3" fmla="val 106058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C28DFBF-549F-7425-42D9-D6004835E883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5595981" y="3485540"/>
            <a:ext cx="1" cy="7535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9BDA1A10-3EEB-C7A8-AE88-88FA2699A001}"/>
              </a:ext>
            </a:extLst>
          </p:cNvPr>
          <p:cNvCxnSpPr>
            <a:cxnSpLocks/>
            <a:stCxn id="9" idx="0"/>
            <a:endCxn id="10" idx="2"/>
          </p:cNvCxnSpPr>
          <p:nvPr/>
        </p:nvCxnSpPr>
        <p:spPr>
          <a:xfrm rot="16200000" flipH="1" flipV="1">
            <a:off x="5899442" y="1518010"/>
            <a:ext cx="3617915" cy="4224835"/>
          </a:xfrm>
          <a:prstGeom prst="bentConnector5">
            <a:avLst>
              <a:gd name="adj1" fmla="val -6319"/>
              <a:gd name="adj2" fmla="val 54287"/>
              <a:gd name="adj3" fmla="val 106319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399055" y="6020395"/>
            <a:ext cx="10448851" cy="54905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https://github.com/sspalding/Data-Science-Labs/blob/2697b9be6a107994db626ce037c033b120bc1a43/Course10_Data%20Science%20Capstone/Course10Lab2_Data%20Collection%20and%20Webscraping.ipynb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F13C02-46A3-8435-3A11-8D31C0E04F5D}"/>
              </a:ext>
            </a:extLst>
          </p:cNvPr>
          <p:cNvSpPr txBox="1"/>
          <p:nvPr/>
        </p:nvSpPr>
        <p:spPr>
          <a:xfrm>
            <a:off x="399055" y="1353162"/>
            <a:ext cx="3165948" cy="120032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Get Response from HTML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response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requests.get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static_url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).text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8015C6-3D7F-204D-2056-CAC9D62FF3C6}"/>
              </a:ext>
            </a:extLst>
          </p:cNvPr>
          <p:cNvSpPr txBox="1"/>
          <p:nvPr/>
        </p:nvSpPr>
        <p:spPr>
          <a:xfrm>
            <a:off x="377139" y="2981395"/>
            <a:ext cx="3209780" cy="1415772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Create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beautifulsoup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object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soup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BeautifulSoup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(response,'html5lib')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6989D2-D0BD-5E66-CE63-F6DCE65F9846}"/>
              </a:ext>
            </a:extLst>
          </p:cNvPr>
          <p:cNvSpPr txBox="1"/>
          <p:nvPr/>
        </p:nvSpPr>
        <p:spPr>
          <a:xfrm>
            <a:off x="399055" y="4788451"/>
            <a:ext cx="3209780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Find Tables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html_tables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soup.find_all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('table')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BAB618-7510-1629-97D2-A6DE6FBD2A10}"/>
              </a:ext>
            </a:extLst>
          </p:cNvPr>
          <p:cNvSpPr txBox="1"/>
          <p:nvPr/>
        </p:nvSpPr>
        <p:spPr>
          <a:xfrm>
            <a:off x="4438100" y="1581012"/>
            <a:ext cx="3009123" cy="2800767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Get Column Names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column_names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[]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for row in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first_launch_table.find_all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th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'):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name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extract_column_from_header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(row)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if (name != None and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len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(name)&gt;0):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column_names.append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(name)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8B5781-7C2E-29A8-4E66-9C5C15FE6BD5}"/>
              </a:ext>
            </a:extLst>
          </p:cNvPr>
          <p:cNvSpPr txBox="1"/>
          <p:nvPr/>
        </p:nvSpPr>
        <p:spPr>
          <a:xfrm>
            <a:off x="4472539" y="4788451"/>
            <a:ext cx="3009123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Create Dictionary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dict.fromkeys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column_names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A1A8E7-3F99-6BD2-FDA0-94D817716137}"/>
              </a:ext>
            </a:extLst>
          </p:cNvPr>
          <p:cNvSpPr txBox="1"/>
          <p:nvPr/>
        </p:nvSpPr>
        <p:spPr>
          <a:xfrm>
            <a:off x="8025906" y="1571570"/>
            <a:ext cx="3345355" cy="430887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Append data to keys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583CAD-F077-E584-D548-1F609B967FE2}"/>
              </a:ext>
            </a:extLst>
          </p:cNvPr>
          <p:cNvSpPr txBox="1"/>
          <p:nvPr/>
        </p:nvSpPr>
        <p:spPr>
          <a:xfrm>
            <a:off x="8025906" y="2767443"/>
            <a:ext cx="3345355" cy="98488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Convert dictionary to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pd.DataFrame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54E3BB-64A4-06C4-30D4-E849A1C0DB6F}"/>
              </a:ext>
            </a:extLst>
          </p:cNvPr>
          <p:cNvSpPr txBox="1"/>
          <p:nvPr/>
        </p:nvSpPr>
        <p:spPr>
          <a:xfrm>
            <a:off x="8025906" y="4497352"/>
            <a:ext cx="3345354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Save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as CSV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df.to_csv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('spacex_web_scraped.csv', index = False)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D1B2DC5-2BEF-F0F3-1896-A60356464A38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1982029" y="2553491"/>
            <a:ext cx="0" cy="427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728E65-E121-DE30-564F-7D82EA84D7FA}"/>
              </a:ext>
            </a:extLst>
          </p:cNvPr>
          <p:cNvCxnSpPr>
            <a:cxnSpLocks/>
          </p:cNvCxnSpPr>
          <p:nvPr/>
        </p:nvCxnSpPr>
        <p:spPr>
          <a:xfrm>
            <a:off x="2003945" y="4381779"/>
            <a:ext cx="0" cy="427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362EC529-0E2A-5682-F9AC-3CA700AE92B1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1938698" y="1646260"/>
            <a:ext cx="4069213" cy="3938717"/>
          </a:xfrm>
          <a:prstGeom prst="bentConnector5">
            <a:avLst>
              <a:gd name="adj1" fmla="val -5618"/>
              <a:gd name="adj2" fmla="val 48726"/>
              <a:gd name="adj3" fmla="val 105618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A6091803-1BC5-15A3-84DD-81CAF7B5DF3A}"/>
              </a:ext>
            </a:extLst>
          </p:cNvPr>
          <p:cNvCxnSpPr>
            <a:cxnSpLocks/>
            <a:stCxn id="12" idx="0"/>
            <a:endCxn id="10" idx="2"/>
          </p:cNvCxnSpPr>
          <p:nvPr/>
        </p:nvCxnSpPr>
        <p:spPr>
          <a:xfrm rot="16200000" flipH="1" flipV="1">
            <a:off x="5798515" y="1750155"/>
            <a:ext cx="4078655" cy="3721483"/>
          </a:xfrm>
          <a:prstGeom prst="bentConnector5">
            <a:avLst>
              <a:gd name="adj1" fmla="val -5605"/>
              <a:gd name="adj2" fmla="val 52259"/>
              <a:gd name="adj3" fmla="val 105605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165375-EF13-6966-0933-DE62570E534B}"/>
              </a:ext>
            </a:extLst>
          </p:cNvPr>
          <p:cNvCxnSpPr>
            <a:cxnSpLocks/>
          </p:cNvCxnSpPr>
          <p:nvPr/>
        </p:nvCxnSpPr>
        <p:spPr>
          <a:xfrm>
            <a:off x="5942663" y="4381779"/>
            <a:ext cx="0" cy="427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A4FDD54-04DA-13DF-6760-FC753A248744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9698584" y="2002457"/>
            <a:ext cx="0" cy="7649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BCB7780-058D-183E-42A4-859D9C42360A}"/>
              </a:ext>
            </a:extLst>
          </p:cNvPr>
          <p:cNvCxnSpPr>
            <a:cxnSpLocks/>
          </p:cNvCxnSpPr>
          <p:nvPr/>
        </p:nvCxnSpPr>
        <p:spPr>
          <a:xfrm>
            <a:off x="9698583" y="3752328"/>
            <a:ext cx="0" cy="7649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</TotalTime>
  <Words>2118</Words>
  <Application>Microsoft Office PowerPoint</Application>
  <PresentationFormat>Widescreen</PresentationFormat>
  <Paragraphs>296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Consolas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Sarah Spalding</cp:lastModifiedBy>
  <cp:revision>203</cp:revision>
  <dcterms:created xsi:type="dcterms:W3CDTF">2021-04-29T18:58:34Z</dcterms:created>
  <dcterms:modified xsi:type="dcterms:W3CDTF">2022-09-16T20:59:42Z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